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sldIdLst>
    <p:sldId id="257" r:id="rId2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94" y="78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6A75B-C646-4CC4-B235-07C9EF1E4CBF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06B7E6-ABEC-4F20-9627-4A0C20088E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4721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71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488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700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35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895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88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17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1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292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18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7182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kicker page no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78672" y="1523657"/>
            <a:ext cx="9720218" cy="4338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97059" y="7400443"/>
            <a:ext cx="2494756" cy="16449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0125D6-79E1-4250-A0CE-0CA1678CD379}" type="slidenum">
              <a:rPr lang="en-GB"/>
              <a:pPr>
                <a:defRPr/>
              </a:pPr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14544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6CCD4-CDC2-456B-94B7-868256C39EA6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DC88E-47B4-4AD0-A417-E50C65CCFD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75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8238" y="148171"/>
            <a:ext cx="9221689" cy="968772"/>
          </a:xfrm>
        </p:spPr>
        <p:txBody>
          <a:bodyPr tIns="0" bIns="0">
            <a:noAutofit/>
          </a:bodyPr>
          <a:lstStyle/>
          <a:p>
            <a:pPr algn="ctr"/>
            <a:r>
              <a:rPr lang="fr-FR" sz="2806" b="1" dirty="0"/>
              <a:t>EGALITE PROFESSIONNELLE 2025</a:t>
            </a:r>
            <a:endParaRPr lang="fr-FR" sz="2400" b="1" dirty="0">
              <a:latin typeface="+mn-lt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80DB3154-5B57-4488-B063-D328DC1E4022}"/>
              </a:ext>
            </a:extLst>
          </p:cNvPr>
          <p:cNvSpPr txBox="1">
            <a:spLocks noGrp="1"/>
          </p:cNvSpPr>
          <p:nvPr>
            <p:ph sz="half" idx="1"/>
          </p:nvPr>
        </p:nvSpPr>
        <p:spPr bwMode="auto">
          <a:xfrm>
            <a:off x="5409875" y="3018817"/>
            <a:ext cx="5142528" cy="327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Organiser une rencontre annuelle agents/encadrants/organisations syndicales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Objectiver et diffuser les critères d’avancement de corps et de grade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Garantir l’égal accès des femmes et des hommes aux concours et examens professionnels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Déployer un parcours pluriannuel de formation à l’égalité professionnelle pour les agents, encadrants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Vérifier l’absence de critères discriminants dans les fiches de poste et les offres d’emploi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Tendre vers une composition mixte des jurys de recrutement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Actualiser la GPMC en intégrant une lecture non genrée des filières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Stabiliser le cadre d’accès au télétravail au-delà des seules prescriptions médicales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Systématiser un entretien de reprise après un congé de maternité, paternité, parental ou d’aidant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Communiquer chaque année sur les dispositifs d’alerte, d’accompagnement et de protection fonctionnelle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FF8396-7382-4AA3-9004-63CAE9FA2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76" y="157661"/>
            <a:ext cx="1558409" cy="93999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C21EA45-E134-4976-923E-966A6E00433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81" y="175137"/>
            <a:ext cx="1558408" cy="972000"/>
          </a:xfrm>
          <a:prstGeom prst="rect">
            <a:avLst/>
          </a:prstGeom>
        </p:spPr>
      </p:pic>
      <p:sp>
        <p:nvSpPr>
          <p:cNvPr id="10" name="Sous-titre 2">
            <a:extLst>
              <a:ext uri="{FF2B5EF4-FFF2-40B4-BE49-F238E27FC236}">
                <a16:creationId xmlns:a16="http://schemas.microsoft.com/office/drawing/2014/main" id="{88E8B342-3654-4301-8557-0993B773D98B}"/>
              </a:ext>
            </a:extLst>
          </p:cNvPr>
          <p:cNvSpPr txBox="1">
            <a:spLocks/>
          </p:cNvSpPr>
          <p:nvPr/>
        </p:nvSpPr>
        <p:spPr>
          <a:xfrm>
            <a:off x="134319" y="2101316"/>
            <a:ext cx="5142529" cy="12560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-180975">
              <a:buFont typeface="+mj-lt"/>
              <a:buAutoNum type="arabicPeriod"/>
              <a:tabLst>
                <a:tab pos="3943350" algn="l"/>
                <a:tab pos="9780588" algn="l"/>
              </a:tabLst>
            </a:pPr>
            <a:r>
              <a:rPr lang="fr-FR" sz="1050" dirty="0"/>
              <a:t>Ecart de rémunération (fonctionnaires, praticiens hospitaliers)       	            31/40</a:t>
            </a:r>
          </a:p>
          <a:p>
            <a:pPr marL="180975" lvl="1" indent="-180975">
              <a:buFont typeface="+mj-lt"/>
              <a:buAutoNum type="arabicPeriod"/>
              <a:tabLst>
                <a:tab pos="3943350" algn="l"/>
                <a:tab pos="9780588" algn="l"/>
              </a:tabLst>
            </a:pPr>
            <a:r>
              <a:rPr lang="fr-FR" sz="1050" dirty="0"/>
              <a:t>Ecart de rémunération (contractuels, praticiens)	            27/30</a:t>
            </a:r>
          </a:p>
          <a:p>
            <a:pPr marL="180975" lvl="1" indent="-180975">
              <a:buFont typeface="+mj-lt"/>
              <a:buAutoNum type="arabicPeriod"/>
              <a:tabLst>
                <a:tab pos="3943350" algn="l"/>
                <a:tab pos="9780588" algn="l"/>
              </a:tabLst>
            </a:pPr>
            <a:r>
              <a:rPr lang="fr-FR" sz="1050" dirty="0"/>
              <a:t>Ecart de taux de </a:t>
            </a:r>
            <a:r>
              <a:rPr lang="fr-FR" sz="1100" dirty="0"/>
              <a:t>promotion</a:t>
            </a:r>
            <a:r>
              <a:rPr lang="fr-FR" sz="1050" dirty="0"/>
              <a:t> de corps	              0/15</a:t>
            </a:r>
          </a:p>
          <a:p>
            <a:pPr marL="180975" lvl="1" indent="-180975">
              <a:buFont typeface="+mj-lt"/>
              <a:buAutoNum type="arabicPeriod"/>
              <a:tabLst>
                <a:tab pos="3943350" algn="l"/>
                <a:tab pos="9780588" algn="l"/>
              </a:tabLst>
            </a:pPr>
            <a:r>
              <a:rPr lang="fr-FR" sz="1050" dirty="0"/>
              <a:t>Ecart de promotion de grade	              5/15</a:t>
            </a:r>
          </a:p>
          <a:p>
            <a:pPr marL="0" lvl="1" indent="0" algn="ctr">
              <a:buNone/>
              <a:tabLst>
                <a:tab pos="3943350" algn="l"/>
                <a:tab pos="9780588" algn="l"/>
              </a:tabLst>
            </a:pPr>
            <a:r>
              <a:rPr lang="fr-FR" sz="1000" dirty="0"/>
              <a:t>** Décret N°2024-948 du 21/10/24 relatif à la mesure et à la réduction des écarts de rémunération entre les femmes et les hommes dans la Fonction Publique </a:t>
            </a:r>
            <a:r>
              <a:rPr lang="fr-FR" sz="1100" dirty="0"/>
              <a:t>Hospitalière</a:t>
            </a:r>
            <a:endParaRPr lang="fr-FR" sz="1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0410C3-BCBE-4536-BE1A-6F442EF88554}"/>
              </a:ext>
            </a:extLst>
          </p:cNvPr>
          <p:cNvSpPr/>
          <p:nvPr/>
        </p:nvSpPr>
        <p:spPr>
          <a:xfrm>
            <a:off x="1278082" y="1561274"/>
            <a:ext cx="250420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Note finale</a:t>
            </a:r>
            <a:r>
              <a:rPr lang="fr-FR" sz="1200" b="1" baseline="30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*</a:t>
            </a:r>
            <a:r>
              <a:rPr lang="fr-F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fr-FR" sz="1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 74/100</a:t>
            </a:r>
          </a:p>
        </p:txBody>
      </p:sp>
      <p:sp>
        <p:nvSpPr>
          <p:cNvPr id="20" name="Rounded Rectangle 38">
            <a:extLst>
              <a:ext uri="{FF2B5EF4-FFF2-40B4-BE49-F238E27FC236}">
                <a16:creationId xmlns:a16="http://schemas.microsoft.com/office/drawing/2014/main" id="{FA3C3317-CC9F-4AB8-9F79-BA8C6833BBF7}"/>
              </a:ext>
            </a:extLst>
          </p:cNvPr>
          <p:cNvSpPr/>
          <p:nvPr/>
        </p:nvSpPr>
        <p:spPr>
          <a:xfrm>
            <a:off x="134320" y="1268375"/>
            <a:ext cx="5142529" cy="27454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fr-FR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INDEX EGALITE PROFESSIONNELLE 2025</a:t>
            </a:r>
          </a:p>
        </p:txBody>
      </p:sp>
      <p:sp>
        <p:nvSpPr>
          <p:cNvPr id="23" name="Rounded Rectangle 38">
            <a:extLst>
              <a:ext uri="{FF2B5EF4-FFF2-40B4-BE49-F238E27FC236}">
                <a16:creationId xmlns:a16="http://schemas.microsoft.com/office/drawing/2014/main" id="{94A73BD0-58BF-4CF4-8A95-534FE5BB481D}"/>
              </a:ext>
            </a:extLst>
          </p:cNvPr>
          <p:cNvSpPr/>
          <p:nvPr/>
        </p:nvSpPr>
        <p:spPr>
          <a:xfrm>
            <a:off x="199884" y="1862781"/>
            <a:ext cx="1216819" cy="240857"/>
          </a:xfrm>
          <a:prstGeom prst="roundRect">
            <a:avLst/>
          </a:prstGeom>
          <a:solidFill>
            <a:srgbClr val="0070C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fr-FR" sz="1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INDICATEURS**</a:t>
            </a:r>
            <a:endParaRPr lang="fr-FR" sz="1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ounded Rectangle 38">
            <a:extLst>
              <a:ext uri="{FF2B5EF4-FFF2-40B4-BE49-F238E27FC236}">
                <a16:creationId xmlns:a16="http://schemas.microsoft.com/office/drawing/2014/main" id="{6D8E7684-90BB-4D8D-AA65-89CDD1FECFE3}"/>
              </a:ext>
            </a:extLst>
          </p:cNvPr>
          <p:cNvSpPr/>
          <p:nvPr/>
        </p:nvSpPr>
        <p:spPr>
          <a:xfrm>
            <a:off x="5409875" y="1270732"/>
            <a:ext cx="5142529" cy="272185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fr-FR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OBJECTIFS DE PROGRESSION 2026-2030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778F42-3BF8-484F-99AC-8D7D3C5891E8}"/>
              </a:ext>
            </a:extLst>
          </p:cNvPr>
          <p:cNvSpPr txBox="1"/>
          <p:nvPr/>
        </p:nvSpPr>
        <p:spPr>
          <a:xfrm>
            <a:off x="3432219" y="1618559"/>
            <a:ext cx="1640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n w="0"/>
                <a:solidFill>
                  <a:schemeClr val="accent1"/>
                </a:solidFill>
              </a:rPr>
              <a:t>* : Après proratisation</a:t>
            </a:r>
            <a:endParaRPr lang="fr-FR" sz="1600" dirty="0">
              <a:ln w="0"/>
              <a:solidFill>
                <a:schemeClr val="accent1"/>
              </a:solidFill>
            </a:endParaRPr>
          </a:p>
        </p:txBody>
      </p:sp>
      <p:sp>
        <p:nvSpPr>
          <p:cNvPr id="14" name="Rounded Rectangle 38">
            <a:extLst>
              <a:ext uri="{FF2B5EF4-FFF2-40B4-BE49-F238E27FC236}">
                <a16:creationId xmlns:a16="http://schemas.microsoft.com/office/drawing/2014/main" id="{5BCAB4D2-AC4C-465A-83D0-F6D940EF426C}"/>
              </a:ext>
            </a:extLst>
          </p:cNvPr>
          <p:cNvSpPr/>
          <p:nvPr/>
        </p:nvSpPr>
        <p:spPr>
          <a:xfrm>
            <a:off x="199884" y="3346552"/>
            <a:ext cx="5142529" cy="276999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fr-FR" sz="1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ACTIONS MISES EN ŒUVRE EN 2026</a:t>
            </a:r>
          </a:p>
        </p:txBody>
      </p:sp>
      <p:sp>
        <p:nvSpPr>
          <p:cNvPr id="15" name="Espace réservé du contenu 8">
            <a:extLst>
              <a:ext uri="{FF2B5EF4-FFF2-40B4-BE49-F238E27FC236}">
                <a16:creationId xmlns:a16="http://schemas.microsoft.com/office/drawing/2014/main" id="{DF1ABD2D-231A-4EBC-AFB0-9766002AC557}"/>
              </a:ext>
            </a:extLst>
          </p:cNvPr>
          <p:cNvSpPr txBox="1">
            <a:spLocks/>
          </p:cNvSpPr>
          <p:nvPr/>
        </p:nvSpPr>
        <p:spPr bwMode="auto">
          <a:xfrm>
            <a:off x="134319" y="3688801"/>
            <a:ext cx="5208094" cy="362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>
            <a:sp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Formation « Référents Egalité Professionnelle Femmes/hommes dans la Fonction Publique, du 8 au 11/06/2026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Participation à la rencontre Partage, le 25/09/2026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Participation au réseau des Référents Egalité Lot et Garonne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Présenter le document-cadre de la Politique Egalité Professionnelle 2026-2030 avec son plan d’actions au CSE du 12/10/26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Diffuser l’index Egalité Professionnelle 2025, avec actions mises en œuvre en 2026 et objectifs pluriannuels de progression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Diffuser le circuit sécurisé de signalement pour les agents de l’établissement victimes ou témoins de discrimination et/ou de harcèlement ainsi que leur circuit de traitement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Poursuivre l’actualisation de la Gestion Prévisionnelle des Métiers et des Compétences, en intégrant une lecture non genrée des filières 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Poursuivre le dispositif « Allaitement maternel »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Sensibiliser les agents et encadrants à la prévention et au traitement des violences sexistes et sexuelles (capsules pédagogiques ANFH, …)</a:t>
            </a:r>
          </a:p>
          <a:p>
            <a:pPr marL="153147" indent="-153147" algn="just">
              <a:lnSpc>
                <a:spcPct val="100000"/>
              </a:lnSpc>
              <a:spcBef>
                <a:spcPts val="263"/>
              </a:spcBef>
              <a:buClr>
                <a:srgbClr val="C00000"/>
              </a:buClr>
              <a:buFont typeface="Wingdings" pitchFamily="2" charset="2"/>
              <a:buChar char="§"/>
            </a:pPr>
            <a:r>
              <a:rPr lang="fr-FR" sz="115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Suivre le dossier « Télétravail » ; actuellement, majoritairement mis en œuvre sur prescription médicale</a:t>
            </a:r>
          </a:p>
        </p:txBody>
      </p:sp>
      <p:sp>
        <p:nvSpPr>
          <p:cNvPr id="16" name="Rounded Rectangle 35">
            <a:extLst>
              <a:ext uri="{FF2B5EF4-FFF2-40B4-BE49-F238E27FC236}">
                <a16:creationId xmlns:a16="http://schemas.microsoft.com/office/drawing/2014/main" id="{72D7D621-5DEA-4F62-8503-CEEC3EED8231}"/>
              </a:ext>
            </a:extLst>
          </p:cNvPr>
          <p:cNvSpPr/>
          <p:nvPr/>
        </p:nvSpPr>
        <p:spPr>
          <a:xfrm>
            <a:off x="5409876" y="1696706"/>
            <a:ext cx="5142527" cy="968771"/>
          </a:xfrm>
          <a:prstGeom prst="roundRect">
            <a:avLst/>
          </a:prstGeom>
          <a:solidFill>
            <a:srgbClr val="0070C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fr-FR" sz="11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MESURES POUR L’EGALITE </a:t>
            </a:r>
          </a:p>
          <a:p>
            <a:pPr marL="150362" indent="-150362" algn="ctr">
              <a:buFontTx/>
              <a:buChar char="-"/>
              <a:defRPr/>
            </a:pPr>
            <a:r>
              <a:rPr lang="fr-FR" sz="11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SALARIALE, </a:t>
            </a:r>
          </a:p>
          <a:p>
            <a:pPr marL="150362" indent="-150362" algn="ctr">
              <a:buFontTx/>
              <a:buChar char="-"/>
              <a:defRPr/>
            </a:pPr>
            <a:r>
              <a:rPr lang="fr-FR" sz="11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 CARRIERE, </a:t>
            </a:r>
          </a:p>
          <a:p>
            <a:pPr marL="150362" indent="-150362" algn="ctr">
              <a:buFontTx/>
              <a:buChar char="-"/>
              <a:defRPr/>
            </a:pPr>
            <a:r>
              <a:rPr lang="fr-FR" sz="11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D’EQUILIBRE VIE PRIVEE/VIE PROFESSIONNELLE</a:t>
            </a:r>
          </a:p>
        </p:txBody>
      </p:sp>
    </p:spTree>
    <p:extLst>
      <p:ext uri="{BB962C8B-B14F-4D97-AF65-F5344CB8AC3E}">
        <p14:creationId xmlns:p14="http://schemas.microsoft.com/office/powerpoint/2010/main" val="328973819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396</Words>
  <Application>Microsoft Office PowerPoint</Application>
  <PresentationFormat>Personnalisé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Thème Office</vt:lpstr>
      <vt:lpstr>EGALITE PROFESSIONNELLE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TROUCHARD Chrystel</dc:creator>
  <cp:lastModifiedBy>TROUCHARD Chrystel</cp:lastModifiedBy>
  <cp:revision>56</cp:revision>
  <cp:lastPrinted>2025-03-14T11:23:46Z</cp:lastPrinted>
  <dcterms:created xsi:type="dcterms:W3CDTF">2025-03-07T08:42:17Z</dcterms:created>
  <dcterms:modified xsi:type="dcterms:W3CDTF">2026-09-30T11:44:14Z</dcterms:modified>
</cp:coreProperties>
</file>